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6"/>
  </p:handoutMasterIdLst>
  <p:sldIdLst>
    <p:sldId id="256" r:id="rId2"/>
    <p:sldId id="258" r:id="rId3"/>
    <p:sldId id="257" r:id="rId4"/>
    <p:sldId id="259" r:id="rId5"/>
    <p:sldId id="261" r:id="rId6"/>
    <p:sldId id="262" r:id="rId7"/>
    <p:sldId id="266" r:id="rId8"/>
    <p:sldId id="264" r:id="rId9"/>
    <p:sldId id="265" r:id="rId10"/>
    <p:sldId id="267" r:id="rId11"/>
    <p:sldId id="263" r:id="rId12"/>
    <p:sldId id="268" r:id="rId13"/>
    <p:sldId id="269" r:id="rId14"/>
    <p:sldId id="270" r:id="rId15"/>
    <p:sldId id="272" r:id="rId16"/>
    <p:sldId id="276" r:id="rId17"/>
    <p:sldId id="277" r:id="rId18"/>
    <p:sldId id="279" r:id="rId19"/>
    <p:sldId id="273" r:id="rId20"/>
    <p:sldId id="274" r:id="rId21"/>
    <p:sldId id="278" r:id="rId22"/>
    <p:sldId id="275" r:id="rId23"/>
    <p:sldId id="280" r:id="rId24"/>
    <p:sldId id="281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6253E5-B62C-41D1-B319-25F3F8950F2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F51F4AF-6FE3-434A-A293-B3DECB40A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95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B492-1A5A-4EFE-A4BF-281CCBBC5681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E87F-1DB8-4BDF-BE95-FBC347E4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55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B492-1A5A-4EFE-A4BF-281CCBBC5681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E87F-1DB8-4BDF-BE95-FBC347E4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B492-1A5A-4EFE-A4BF-281CCBBC5681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E87F-1DB8-4BDF-BE95-FBC347E4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3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B492-1A5A-4EFE-A4BF-281CCBBC5681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E87F-1DB8-4BDF-BE95-FBC347E4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9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B492-1A5A-4EFE-A4BF-281CCBBC5681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E87F-1DB8-4BDF-BE95-FBC347E4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24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B492-1A5A-4EFE-A4BF-281CCBBC5681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E87F-1DB8-4BDF-BE95-FBC347E4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B492-1A5A-4EFE-A4BF-281CCBBC5681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E87F-1DB8-4BDF-BE95-FBC347E4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1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B492-1A5A-4EFE-A4BF-281CCBBC5681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E87F-1DB8-4BDF-BE95-FBC347E4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6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B492-1A5A-4EFE-A4BF-281CCBBC5681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E87F-1DB8-4BDF-BE95-FBC347E4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7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B492-1A5A-4EFE-A4BF-281CCBBC5681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E87F-1DB8-4BDF-BE95-FBC347E4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9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B492-1A5A-4EFE-A4BF-281CCBBC5681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E87F-1DB8-4BDF-BE95-FBC347E4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2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0B492-1A5A-4EFE-A4BF-281CCBBC5681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0E87F-1DB8-4BDF-BE95-FBC347E4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2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52400"/>
            <a:ext cx="358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Leadership &amp; Creating a Just Culture</a:t>
            </a: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1524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Nancy Fox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14010"/>
            <a:ext cx="259080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85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872" y="274638"/>
            <a:ext cx="6102928" cy="1143000"/>
          </a:xfrm>
        </p:spPr>
        <p:txBody>
          <a:bodyPr/>
          <a:lstStyle/>
          <a:p>
            <a:r>
              <a:rPr lang="en-US" dirty="0" smtClean="0"/>
              <a:t>No Blame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943600" cy="5105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Do not make the same mistake that many who have entered the person-centered journey have made.</a:t>
            </a:r>
          </a:p>
          <a:p>
            <a:pPr lvl="0"/>
            <a:r>
              <a:rPr lang="en-US" dirty="0" smtClean="0"/>
              <a:t>Must distinguish between a just culture and a no blame culture</a:t>
            </a:r>
          </a:p>
          <a:p>
            <a:pPr lvl="0"/>
            <a:r>
              <a:rPr lang="en-US" dirty="0" smtClean="0"/>
              <a:t>A just culture has a higher accountability for both the formal leader and the employee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r="37652"/>
          <a:stretch/>
        </p:blipFill>
        <p:spPr>
          <a:xfrm>
            <a:off x="-152400" y="0"/>
            <a:ext cx="2736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52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</p:spPr>
        <p:txBody>
          <a:bodyPr/>
          <a:lstStyle/>
          <a:p>
            <a:r>
              <a:rPr lang="en-US" dirty="0" smtClean="0"/>
              <a:t>Creating a Just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295400"/>
            <a:ext cx="6096000" cy="5410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Practice accountability</a:t>
            </a:r>
          </a:p>
          <a:p>
            <a:pPr lvl="1"/>
            <a:r>
              <a:rPr kumimoji="1" lang="en-US" dirty="0"/>
              <a:t>Holding others accountable ≠ Punishment</a:t>
            </a:r>
          </a:p>
          <a:p>
            <a:pPr lvl="1"/>
            <a:r>
              <a:rPr kumimoji="1" lang="en-US" dirty="0"/>
              <a:t>Accountability = Growth</a:t>
            </a:r>
          </a:p>
          <a:p>
            <a:pPr lvl="1"/>
            <a:r>
              <a:rPr kumimoji="1" lang="en-US" dirty="0"/>
              <a:t>Growth = Caring</a:t>
            </a:r>
          </a:p>
          <a:p>
            <a:pPr lvl="1"/>
            <a:r>
              <a:rPr kumimoji="1" lang="en-US" dirty="0"/>
              <a:t>Caring = Influence</a:t>
            </a:r>
          </a:p>
          <a:p>
            <a:pPr lvl="1"/>
            <a:r>
              <a:rPr kumimoji="1" lang="en-US" dirty="0"/>
              <a:t>Influence = Leadership</a:t>
            </a:r>
          </a:p>
          <a:p>
            <a:r>
              <a:rPr kumimoji="1" lang="en-US" dirty="0"/>
              <a:t>You can’t be a leader unless you hold yourself and others accountable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r="37652"/>
          <a:stretch/>
        </p:blipFill>
        <p:spPr>
          <a:xfrm>
            <a:off x="-152400" y="0"/>
            <a:ext cx="2736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4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248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Holding Yourself Accountable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295400"/>
            <a:ext cx="60960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Do I have all the information before I make a judgment?</a:t>
            </a:r>
          </a:p>
          <a:p>
            <a:r>
              <a:rPr lang="en-US" sz="2800" dirty="0" smtClean="0"/>
              <a:t>Have I clearly communicated my expectations?</a:t>
            </a:r>
          </a:p>
          <a:p>
            <a:r>
              <a:rPr lang="en-US" sz="2800" dirty="0" smtClean="0"/>
              <a:t>Have I done a root cause analysis?</a:t>
            </a:r>
          </a:p>
          <a:p>
            <a:r>
              <a:rPr lang="en-US" sz="2800" dirty="0" smtClean="0"/>
              <a:t>Was this human error or a personal decision?</a:t>
            </a:r>
          </a:p>
          <a:p>
            <a:r>
              <a:rPr lang="en-US" sz="2800" dirty="0" smtClean="0"/>
              <a:t>Have I given this person everything he or she needs to be successful?</a:t>
            </a:r>
          </a:p>
          <a:p>
            <a:r>
              <a:rPr lang="en-US" sz="2800" dirty="0" smtClean="0"/>
              <a:t>Have I listened to the employee’s reason for the behavior?</a:t>
            </a:r>
          </a:p>
          <a:p>
            <a:r>
              <a:rPr lang="en-US" sz="2800" dirty="0" smtClean="0"/>
              <a:t>Am I certain this is not where the employee will grow?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r="37652"/>
          <a:stretch/>
        </p:blipFill>
        <p:spPr>
          <a:xfrm>
            <a:off x="-152400" y="0"/>
            <a:ext cx="2736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33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248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Holding Others Accountable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295400"/>
            <a:ext cx="6096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How can I care for this person and help him or her grow instead of tearing them down?</a:t>
            </a:r>
          </a:p>
          <a:p>
            <a:r>
              <a:rPr lang="en-US" dirty="0" smtClean="0"/>
              <a:t>What does that look like?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r="37652"/>
          <a:stretch/>
        </p:blipFill>
        <p:spPr>
          <a:xfrm>
            <a:off x="-152400" y="0"/>
            <a:ext cx="2736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46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248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only conditioned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295400"/>
            <a:ext cx="6096000" cy="5410200"/>
          </a:xfrm>
        </p:spPr>
        <p:txBody>
          <a:bodyPr>
            <a:normAutofit fontScale="92500"/>
          </a:bodyPr>
          <a:lstStyle/>
          <a:p>
            <a:pPr lvl="1">
              <a:buFontTx/>
              <a:buChar char="•"/>
            </a:pPr>
            <a:r>
              <a:rPr kumimoji="1" lang="en-US" u="sng" dirty="0"/>
              <a:t>Compensatory Power</a:t>
            </a:r>
            <a:r>
              <a:rPr kumimoji="1" lang="en-US" dirty="0"/>
              <a:t>: </a:t>
            </a:r>
            <a:r>
              <a:rPr lang="en-US" dirty="0"/>
              <a:t>the payment of money for services rendered or submission to the economic or personal purposes of others</a:t>
            </a:r>
          </a:p>
          <a:p>
            <a:pPr lvl="1">
              <a:buFontTx/>
              <a:buChar char="•"/>
            </a:pPr>
            <a:r>
              <a:rPr kumimoji="1" lang="en-US" u="sng" dirty="0"/>
              <a:t>Condign Power</a:t>
            </a:r>
            <a:r>
              <a:rPr kumimoji="1" lang="en-US" dirty="0"/>
              <a:t>: wins submission by inflicting or threatening appropriately adverse consequences.</a:t>
            </a:r>
          </a:p>
          <a:p>
            <a:pPr lvl="1">
              <a:buFontTx/>
              <a:buChar char="•"/>
            </a:pPr>
            <a:r>
              <a:rPr kumimoji="1" lang="en-US" u="sng" dirty="0"/>
              <a:t>Conditioned Power</a:t>
            </a:r>
            <a:r>
              <a:rPr kumimoji="1" lang="en-US" dirty="0"/>
              <a:t>: </a:t>
            </a:r>
            <a:r>
              <a:rPr lang="en-US" dirty="0"/>
              <a:t>exercised by changing belief.  Persuasion, education or the social commitment to what seems natural, proper or right causes the individual to submit to the will of another or of others.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r="37652"/>
          <a:stretch/>
        </p:blipFill>
        <p:spPr>
          <a:xfrm>
            <a:off x="-152400" y="0"/>
            <a:ext cx="2736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42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248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Triple Crown Winners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295400"/>
            <a:ext cx="6096000" cy="54102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kumimoji="1" lang="en-US" dirty="0"/>
              <a:t>Stop settling for less</a:t>
            </a:r>
          </a:p>
          <a:p>
            <a:pPr>
              <a:spcAft>
                <a:spcPts val="1800"/>
              </a:spcAft>
            </a:pPr>
            <a:r>
              <a:rPr kumimoji="1" lang="en-US" dirty="0"/>
              <a:t>Triple Crown Winners:</a:t>
            </a:r>
          </a:p>
          <a:p>
            <a:pPr lvl="1"/>
            <a:r>
              <a:rPr kumimoji="1" lang="en-US" dirty="0"/>
              <a:t> Competent</a:t>
            </a:r>
          </a:p>
          <a:p>
            <a:pPr marL="457200" lvl="1" indent="0">
              <a:buNone/>
            </a:pPr>
            <a:endParaRPr kumimoji="1" lang="en-US" dirty="0"/>
          </a:p>
          <a:p>
            <a:pPr lvl="1"/>
            <a:r>
              <a:rPr kumimoji="1" lang="en-US" dirty="0"/>
              <a:t> Reliable</a:t>
            </a:r>
          </a:p>
          <a:p>
            <a:pPr marL="457200" lvl="1" indent="0">
              <a:buNone/>
            </a:pPr>
            <a:endParaRPr kumimoji="1" lang="en-US" dirty="0"/>
          </a:p>
          <a:p>
            <a:pPr lvl="1"/>
            <a:r>
              <a:rPr kumimoji="1" lang="en-US" dirty="0"/>
              <a:t> Great Attitude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r="37652"/>
          <a:stretch/>
        </p:blipFill>
        <p:spPr>
          <a:xfrm>
            <a:off x="-152400" y="0"/>
            <a:ext cx="2736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79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248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Develop standards for 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6096000" cy="51054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r="37652"/>
          <a:stretch/>
        </p:blipFill>
        <p:spPr>
          <a:xfrm>
            <a:off x="-152400" y="0"/>
            <a:ext cx="273627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24200" y="1905000"/>
            <a:ext cx="5486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Everyone must understand and be held accountable to these standards of behavior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Do not have to be long or complicated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Creates a caring ethos and a sense of security for everyone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013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248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Embrace conflict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6096000" cy="51054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r="37652"/>
          <a:stretch/>
        </p:blipFill>
        <p:spPr>
          <a:xfrm>
            <a:off x="-152400" y="0"/>
            <a:ext cx="273627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24200" y="1905000"/>
            <a:ext cx="5486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Everyone is trained in conflict resolution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Managers are trained in conflict mediation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The expectation is then communicated that all conflict will be resolved before it bleeds onto the Elders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64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248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Develop Principles for Ethical Decision-making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6096000" cy="51054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r="37652"/>
          <a:stretch/>
        </p:blipFill>
        <p:spPr>
          <a:xfrm>
            <a:off x="-152400" y="0"/>
            <a:ext cx="273627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24200" y="1905000"/>
            <a:ext cx="5486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What are the principles that will guide us in all of our decision-making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Educate everyone on these principles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Use a team approach to decision-making as much as possible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874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248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Engage &amp; Empower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295400"/>
            <a:ext cx="6096000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ko-KR" dirty="0">
                <a:solidFill>
                  <a:schemeClr val="tx1">
                    <a:lumMod val="50000"/>
                  </a:schemeClr>
                </a:solidFill>
                <a:ea typeface="굴림" charset="-127"/>
              </a:rPr>
              <a:t>Old Culture Thinking:	</a:t>
            </a:r>
          </a:p>
          <a:p>
            <a:pPr lvl="1">
              <a:lnSpc>
                <a:spcPct val="90000"/>
              </a:lnSpc>
            </a:pPr>
            <a:r>
              <a:rPr lang="en-US" altLang="ko-KR" dirty="0">
                <a:solidFill>
                  <a:schemeClr val="tx1">
                    <a:lumMod val="50000"/>
                  </a:schemeClr>
                </a:solidFill>
                <a:ea typeface="굴림" charset="-127"/>
              </a:rPr>
              <a:t>“I need to get </a:t>
            </a:r>
            <a:r>
              <a:rPr lang="en-US" altLang="ko-KR" u="sng" dirty="0">
                <a:solidFill>
                  <a:schemeClr val="tx1">
                    <a:lumMod val="50000"/>
                  </a:schemeClr>
                </a:solidFill>
                <a:ea typeface="굴림" charset="-127"/>
              </a:rPr>
              <a:t>buy-in</a:t>
            </a:r>
            <a:r>
              <a:rPr lang="en-US" altLang="ko-KR" dirty="0">
                <a:solidFill>
                  <a:schemeClr val="tx1">
                    <a:lumMod val="50000"/>
                  </a:schemeClr>
                </a:solidFill>
                <a:ea typeface="굴림" charset="-127"/>
              </a:rPr>
              <a:t> of my staff.”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solidFill>
                  <a:schemeClr val="tx1">
                    <a:lumMod val="50000"/>
                  </a:schemeClr>
                </a:solidFill>
                <a:ea typeface="굴림" charset="-127"/>
              </a:rPr>
              <a:t>New Culture Thinking:</a:t>
            </a:r>
          </a:p>
          <a:p>
            <a:pPr lvl="1">
              <a:lnSpc>
                <a:spcPct val="90000"/>
              </a:lnSpc>
            </a:pPr>
            <a:r>
              <a:rPr lang="en-US" altLang="ko-KR" dirty="0">
                <a:solidFill>
                  <a:schemeClr val="tx1">
                    <a:lumMod val="50000"/>
                  </a:schemeClr>
                </a:solidFill>
                <a:ea typeface="굴림" charset="-127"/>
              </a:rPr>
              <a:t>“ I need my staff to take </a:t>
            </a:r>
            <a:r>
              <a:rPr lang="en-US" altLang="ko-KR" u="sng" dirty="0">
                <a:solidFill>
                  <a:schemeClr val="tx1">
                    <a:lumMod val="50000"/>
                  </a:schemeClr>
                </a:solidFill>
                <a:ea typeface="굴림" charset="-127"/>
              </a:rPr>
              <a:t>ownership</a:t>
            </a:r>
            <a:r>
              <a:rPr lang="en-US" altLang="ko-KR" dirty="0">
                <a:solidFill>
                  <a:schemeClr val="tx1">
                    <a:lumMod val="50000"/>
                  </a:schemeClr>
                </a:solidFill>
                <a:ea typeface="굴림" charset="-127"/>
              </a:rPr>
              <a:t>.”</a:t>
            </a:r>
            <a:endParaRPr lang="en-US" altLang="ko-KR" dirty="0">
              <a:solidFill>
                <a:schemeClr val="accent6">
                  <a:lumMod val="50000"/>
                </a:schemeClr>
              </a:solidFill>
              <a:ea typeface="굴림" charset="-127"/>
            </a:endParaRPr>
          </a:p>
          <a:p>
            <a:pPr>
              <a:lnSpc>
                <a:spcPct val="90000"/>
              </a:lnSpc>
              <a:buNone/>
            </a:pPr>
            <a:endParaRPr lang="en-US" altLang="ko-KR" sz="2400" dirty="0" smtClean="0">
              <a:solidFill>
                <a:schemeClr val="tx2"/>
              </a:solidFill>
              <a:ea typeface="굴림" charset="-127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ko-KR" sz="2400" dirty="0" smtClean="0">
                <a:solidFill>
                  <a:schemeClr val="tx2"/>
                </a:solidFill>
                <a:ea typeface="굴림" charset="-127"/>
              </a:rPr>
              <a:t>Ownership </a:t>
            </a:r>
            <a:r>
              <a:rPr lang="en-US" altLang="ko-KR" sz="2400" dirty="0">
                <a:solidFill>
                  <a:schemeClr val="tx2"/>
                </a:solidFill>
                <a:ea typeface="굴림" charset="-127"/>
              </a:rPr>
              <a:t>only comes from having a part in shaping the plan.</a:t>
            </a:r>
          </a:p>
          <a:p>
            <a:pPr>
              <a:lnSpc>
                <a:spcPct val="90000"/>
              </a:lnSpc>
              <a:buNone/>
            </a:pPr>
            <a:r>
              <a:rPr lang="en-US" altLang="ko-KR" sz="2400" dirty="0">
                <a:solidFill>
                  <a:schemeClr val="tx2"/>
                </a:solidFill>
                <a:ea typeface="굴림" charset="-127"/>
              </a:rPr>
              <a:t>You can not separate Authority and Accountability</a:t>
            </a:r>
          </a:p>
          <a:p>
            <a:pPr>
              <a:lnSpc>
                <a:spcPct val="90000"/>
              </a:lnSpc>
              <a:buNone/>
            </a:pPr>
            <a:r>
              <a:rPr lang="en-US" altLang="ko-KR" sz="2400" dirty="0">
                <a:solidFill>
                  <a:schemeClr val="tx2"/>
                </a:solidFill>
                <a:ea typeface="굴림" charset="-127"/>
              </a:rPr>
              <a:t>If you want people to be accountable, you must give them the authority that comes with it.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r="37652"/>
          <a:stretch/>
        </p:blipFill>
        <p:spPr>
          <a:xfrm>
            <a:off x="-152400" y="0"/>
            <a:ext cx="2736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3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74638"/>
            <a:ext cx="5867400" cy="1143000"/>
          </a:xfrm>
        </p:spPr>
        <p:txBody>
          <a:bodyPr/>
          <a:lstStyle/>
          <a:p>
            <a:r>
              <a:rPr lang="en-US" dirty="0" smtClean="0"/>
              <a:t>Punitive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institutional model created a name, shame, blame culture</a:t>
            </a:r>
          </a:p>
          <a:p>
            <a:r>
              <a:rPr lang="en-US" dirty="0" smtClean="0"/>
              <a:t>Accountability for errors lies with the employee</a:t>
            </a:r>
          </a:p>
          <a:p>
            <a:r>
              <a:rPr lang="en-US" dirty="0"/>
              <a:t>Perfect performance is expected</a:t>
            </a:r>
          </a:p>
          <a:p>
            <a:r>
              <a:rPr lang="en-US" dirty="0" smtClean="0"/>
              <a:t>When not achieved, disciplinary action results</a:t>
            </a:r>
          </a:p>
          <a:p>
            <a:r>
              <a:rPr lang="en-US" dirty="0" smtClean="0"/>
              <a:t>Creates a culture where mistakes are hidden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r="37652"/>
          <a:stretch/>
        </p:blipFill>
        <p:spPr>
          <a:xfrm>
            <a:off x="-152400" y="0"/>
            <a:ext cx="2736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3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399" y="184150"/>
            <a:ext cx="6145213" cy="103505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>
                    <a:lumMod val="50000"/>
                  </a:schemeClr>
                </a:solidFill>
              </a:rPr>
              <a:t>Daniel Pink – Drive: The Surprising Truth About What Motivates Us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295400"/>
            <a:ext cx="6069013" cy="5334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normAutofit fontScale="92500" lnSpcReduction="10000"/>
          </a:bodyPr>
          <a:lstStyle/>
          <a:p>
            <a:r>
              <a:rPr lang="en-US" dirty="0"/>
              <a:t>“The course of human freedom has always moved in the direction of </a:t>
            </a:r>
            <a:r>
              <a:rPr lang="en-US" u="sng" dirty="0"/>
              <a:t>more freedom</a:t>
            </a:r>
            <a:r>
              <a:rPr lang="en-US" dirty="0"/>
              <a:t>. And there is a reason for that – because it is in our nature to push for it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/>
              <a:t>“The secret to high performance and satisfaction - at work, at school, and at home – is the deeply human need to direct our own lives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/>
              <a:t>“We are born to be Players, not Pawns.”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r="37652"/>
          <a:stretch/>
        </p:blipFill>
        <p:spPr>
          <a:xfrm>
            <a:off x="-152400" y="0"/>
            <a:ext cx="2736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21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399" y="184150"/>
            <a:ext cx="6145213" cy="103505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Hire Nice People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295400"/>
            <a:ext cx="6069013" cy="5334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normAutofit lnSpcReduction="10000"/>
          </a:bodyPr>
          <a:lstStyle/>
          <a:p>
            <a:r>
              <a:rPr lang="en-US" dirty="0" smtClean="0"/>
              <a:t>Not just capable workers</a:t>
            </a:r>
          </a:p>
          <a:p>
            <a:r>
              <a:rPr lang="en-US" dirty="0" smtClean="0"/>
              <a:t>Use a team approach to hiring</a:t>
            </a:r>
          </a:p>
          <a:p>
            <a:r>
              <a:rPr lang="en-US" dirty="0" smtClean="0"/>
              <a:t>Engage the Elders in the process</a:t>
            </a:r>
          </a:p>
          <a:p>
            <a:pPr lvl="0"/>
            <a:r>
              <a:rPr lang="en-US" dirty="0" smtClean="0"/>
              <a:t>Ask question that reveal how caring the person is (</a:t>
            </a:r>
            <a:r>
              <a:rPr lang="en-US" dirty="0"/>
              <a:t>Share with me the nicest thing you’ve ever done for someone</a:t>
            </a:r>
            <a:r>
              <a:rPr lang="en-US" dirty="0" smtClean="0"/>
              <a:t>.)</a:t>
            </a:r>
          </a:p>
          <a:p>
            <a:pPr lvl="0"/>
            <a:r>
              <a:rPr lang="en-US" dirty="0" smtClean="0"/>
              <a:t>Engage everyone in observing behaviors that might indicate compassion and caring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r="37652"/>
          <a:stretch/>
        </p:blipFill>
        <p:spPr>
          <a:xfrm>
            <a:off x="-152400" y="0"/>
            <a:ext cx="2736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8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84150"/>
            <a:ext cx="6985000" cy="103505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</a:rPr>
              <a:t>Advice for 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F</a:t>
            </a:r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</a:rPr>
              <a:t>ormal Leaders</a:t>
            </a:r>
            <a:endParaRPr lang="en-US" sz="4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2057400"/>
            <a:ext cx="6145213" cy="4572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You no longer have the answers.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You only have the questions.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r="37652"/>
          <a:stretch/>
        </p:blipFill>
        <p:spPr>
          <a:xfrm>
            <a:off x="-152400" y="0"/>
            <a:ext cx="2736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40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6999" y="184150"/>
            <a:ext cx="6297613" cy="103505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</a:rPr>
              <a:t>Questions are powerful</a:t>
            </a:r>
            <a:endParaRPr lang="en-US" sz="4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143000"/>
            <a:ext cx="6145213" cy="5715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normAutofit fontScale="55000" lnSpcReduction="20000"/>
          </a:bodyPr>
          <a:lstStyle/>
          <a:p>
            <a:r>
              <a:rPr lang="en-US" sz="4400" dirty="0" smtClean="0"/>
              <a:t>Empower others – “What do you think we should do about that?”</a:t>
            </a:r>
          </a:p>
          <a:p>
            <a:r>
              <a:rPr lang="en-US" sz="4400" dirty="0" smtClean="0"/>
              <a:t>Enlighten and call to do the right thing – “How is it good for the resident for you to do that?”</a:t>
            </a:r>
          </a:p>
          <a:p>
            <a:r>
              <a:rPr lang="en-US" sz="4400" dirty="0" smtClean="0"/>
              <a:t>Educate others – “What did you learn from that experience?”</a:t>
            </a:r>
          </a:p>
          <a:p>
            <a:r>
              <a:rPr lang="en-US" sz="4400" dirty="0" smtClean="0"/>
              <a:t>Inspire others – “Why are we here?”</a:t>
            </a:r>
          </a:p>
          <a:p>
            <a:r>
              <a:rPr lang="en-US" sz="4400" dirty="0" smtClean="0"/>
              <a:t>Show people you care – “Do you have everything you need to be successful today?”</a:t>
            </a:r>
          </a:p>
          <a:p>
            <a:r>
              <a:rPr lang="en-US" sz="4400" dirty="0" smtClean="0"/>
              <a:t>Show what you appreciate and value – “How were you able to accomplish that?  I am amazed!</a:t>
            </a:r>
          </a:p>
          <a:p>
            <a:r>
              <a:rPr lang="en-US" sz="4400" dirty="0" smtClean="0"/>
              <a:t>Uncover problems – “What is your greatest challenge today?”</a:t>
            </a:r>
          </a:p>
          <a:p>
            <a:r>
              <a:rPr lang="en-US" sz="4400" dirty="0" smtClean="0"/>
              <a:t>Lift people up – “Do you know how </a:t>
            </a:r>
            <a:r>
              <a:rPr lang="en-US" sz="4400" smtClean="0"/>
              <a:t>special </a:t>
            </a:r>
            <a:r>
              <a:rPr lang="en-US" sz="4400" smtClean="0"/>
              <a:t>you are</a:t>
            </a:r>
            <a:r>
              <a:rPr lang="en-US" sz="4400" dirty="0" smtClean="0"/>
              <a:t>?”</a:t>
            </a:r>
          </a:p>
          <a:p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r="37652"/>
          <a:stretch/>
        </p:blipFill>
        <p:spPr>
          <a:xfrm>
            <a:off x="-152400" y="0"/>
            <a:ext cx="2736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9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6999" y="184150"/>
            <a:ext cx="6297613" cy="103505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</a:rPr>
              <a:t>Creating a Just Culture</a:t>
            </a:r>
            <a:endParaRPr lang="en-US" sz="4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143000"/>
            <a:ext cx="6145213" cy="5715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normAutofit fontScale="77500" lnSpcReduction="20000"/>
          </a:bodyPr>
          <a:lstStyle/>
          <a:p>
            <a:pPr lvl="0"/>
            <a:r>
              <a:rPr lang="en-US" sz="3600" dirty="0"/>
              <a:t>Design safe systems</a:t>
            </a:r>
          </a:p>
          <a:p>
            <a:pPr lvl="0"/>
            <a:r>
              <a:rPr lang="en-US" sz="3600" dirty="0"/>
              <a:t>Remove opportunities for errors – risk management</a:t>
            </a:r>
          </a:p>
          <a:p>
            <a:pPr lvl="0"/>
            <a:r>
              <a:rPr lang="en-US" sz="3600" dirty="0"/>
              <a:t>Perform a root cause analysis when an error occurs</a:t>
            </a:r>
          </a:p>
          <a:p>
            <a:pPr lvl="0"/>
            <a:r>
              <a:rPr lang="en-US" sz="3600" dirty="0"/>
              <a:t>Provide excellent training and re-training in core competencies/systems</a:t>
            </a:r>
          </a:p>
          <a:p>
            <a:pPr lvl="0"/>
            <a:r>
              <a:rPr lang="en-US" sz="3600" dirty="0"/>
              <a:t>Manage system performance through outcome data</a:t>
            </a:r>
          </a:p>
          <a:p>
            <a:pPr lvl="0"/>
            <a:r>
              <a:rPr lang="en-US" sz="3600" dirty="0"/>
              <a:t>Build a supportive structure for when errors occur – train staff to respectfully catch each other’s mistakes and correct them</a:t>
            </a:r>
          </a:p>
          <a:p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r="37652"/>
          <a:stretch/>
        </p:blipFill>
        <p:spPr>
          <a:xfrm>
            <a:off x="-152400" y="0"/>
            <a:ext cx="2736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0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74638"/>
            <a:ext cx="5867400" cy="1143000"/>
          </a:xfrm>
        </p:spPr>
        <p:txBody>
          <a:bodyPr/>
          <a:lstStyle/>
          <a:p>
            <a:r>
              <a:rPr lang="en-US" dirty="0" smtClean="0"/>
              <a:t>A Punitive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“The single greatest impediment to error prevention in the medical industry is that we punish people for making mistakes</a:t>
            </a:r>
            <a:r>
              <a:rPr lang="en-US" i="1" dirty="0" smtClean="0"/>
              <a:t>.”</a:t>
            </a:r>
          </a:p>
          <a:p>
            <a:pPr marL="0" indent="0" algn="r">
              <a:buNone/>
            </a:pPr>
            <a:r>
              <a:rPr lang="en-US" sz="2800" dirty="0"/>
              <a:t>—Dr. Lucian </a:t>
            </a:r>
            <a:r>
              <a:rPr lang="en-US" sz="2800" dirty="0" err="1"/>
              <a:t>Leape</a:t>
            </a:r>
            <a:r>
              <a:rPr lang="en-US" sz="2800" dirty="0"/>
              <a:t>, Professor, </a:t>
            </a:r>
            <a:endParaRPr lang="en-US" sz="2800" dirty="0" smtClean="0"/>
          </a:p>
          <a:p>
            <a:pPr marL="0" indent="0" algn="r">
              <a:spcBef>
                <a:spcPts val="0"/>
              </a:spcBef>
              <a:buNone/>
            </a:pPr>
            <a:r>
              <a:rPr lang="en-US" sz="2800" dirty="0" smtClean="0"/>
              <a:t>Harvard </a:t>
            </a:r>
            <a:r>
              <a:rPr lang="en-US" sz="2800" dirty="0"/>
              <a:t>School of Public Health, </a:t>
            </a:r>
          </a:p>
          <a:p>
            <a:pPr marL="0" indent="0" algn="r">
              <a:buNone/>
            </a:pPr>
            <a:r>
              <a:rPr lang="en-US" sz="2800" dirty="0"/>
              <a:t>Testimony before Congress on Health Care Quality Improvement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r="37652"/>
          <a:stretch/>
        </p:blipFill>
        <p:spPr>
          <a:xfrm>
            <a:off x="-152400" y="0"/>
            <a:ext cx="2736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36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74638"/>
            <a:ext cx="5867400" cy="1143000"/>
          </a:xfrm>
        </p:spPr>
        <p:txBody>
          <a:bodyPr/>
          <a:lstStyle/>
          <a:p>
            <a:r>
              <a:rPr lang="en-US" dirty="0" smtClean="0"/>
              <a:t>Just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Person-Centered model offers us a different view</a:t>
            </a:r>
          </a:p>
          <a:p>
            <a:r>
              <a:rPr lang="en-US" dirty="0" smtClean="0"/>
              <a:t>Just Culture Model –  coined by David Marx, an attorney and engineer</a:t>
            </a:r>
          </a:p>
          <a:p>
            <a:r>
              <a:rPr lang="en-US" dirty="0" smtClean="0"/>
              <a:t>Recognizes human error</a:t>
            </a:r>
          </a:p>
          <a:p>
            <a:r>
              <a:rPr lang="en-US" dirty="0" smtClean="0"/>
              <a:t>Helps us distinguish between mistakes and behavioral choices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r="37652"/>
          <a:stretch/>
        </p:blipFill>
        <p:spPr>
          <a:xfrm>
            <a:off x="-152400" y="0"/>
            <a:ext cx="2736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687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12213" cy="5334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</a:rPr>
              <a:t>To Err is Human…</a:t>
            </a:r>
            <a:endParaRPr lang="en-US" sz="4000" dirty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296488"/>
              </p:ext>
            </p:extLst>
          </p:nvPr>
        </p:nvGraphicFramePr>
        <p:xfrm>
          <a:off x="228600" y="762000"/>
          <a:ext cx="8669153" cy="5943600"/>
        </p:xfrm>
        <a:graphic>
          <a:graphicData uri="http://schemas.openxmlformats.org/drawingml/2006/table">
            <a:tbl>
              <a:tblPr firstRow="1" firstCol="1" bandRow="1"/>
              <a:tblGrid>
                <a:gridCol w="2607608"/>
                <a:gridCol w="245076"/>
                <a:gridCol w="2940911"/>
                <a:gridCol w="245076"/>
                <a:gridCol w="2630482"/>
              </a:tblGrid>
              <a:tr h="10639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Human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Error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At-Risk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Behavior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Reckless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Behavior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397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i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Product </a:t>
                      </a:r>
                      <a:r>
                        <a:rPr lang="en-US" sz="1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of our current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system </a:t>
                      </a:r>
                      <a:r>
                        <a:rPr lang="en-US" sz="18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design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“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forgot to do the 2- hour check”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Manage through changes in: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Processes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Procedures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Training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Design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Environment</a:t>
                      </a: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i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en-US" sz="1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Choice: Risk believed insignificant or </a:t>
                      </a:r>
                      <a:r>
                        <a:rPr lang="en-US" sz="18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justified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“I did a one person transfer with a resident who requires a two-person transfer because the resident needed to use the bathroom and everyone else was busy”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Manage </a:t>
                      </a: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through: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Removing incentives for at-risk behaviors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Creating incentives for healthy behaviors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Increasing situational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awareness</a:t>
                      </a: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i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Conscious </a:t>
                      </a:r>
                      <a:r>
                        <a:rPr lang="en-US" sz="1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disregard of unjustifiable </a:t>
                      </a:r>
                      <a:r>
                        <a:rPr lang="en-US" sz="18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risk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“I knowingly avoided completing a treatment because it is complex and time-consuming”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Manage through: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Remedial action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Disciplinary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action</a:t>
                      </a: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CONSOLE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COACH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PUNISH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33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872" y="274638"/>
            <a:ext cx="6102928" cy="1143000"/>
          </a:xfrm>
        </p:spPr>
        <p:txBody>
          <a:bodyPr/>
          <a:lstStyle/>
          <a:p>
            <a:r>
              <a:rPr lang="en-US" dirty="0" smtClean="0"/>
              <a:t>Creating a Just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943600" cy="5105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Employees know that </a:t>
            </a:r>
            <a:r>
              <a:rPr lang="en-US" u="sng" dirty="0"/>
              <a:t>optimal</a:t>
            </a:r>
            <a:r>
              <a:rPr lang="en-US" dirty="0"/>
              <a:t> safety is valued</a:t>
            </a:r>
          </a:p>
          <a:p>
            <a:pPr lvl="0"/>
            <a:r>
              <a:rPr lang="en-US" dirty="0"/>
              <a:t>When errors occur, they are seen as learning opportunities</a:t>
            </a:r>
          </a:p>
          <a:p>
            <a:pPr lvl="0"/>
            <a:r>
              <a:rPr lang="en-US" dirty="0"/>
              <a:t>Reporting errors and near misses is encouraged and acknowledged</a:t>
            </a:r>
          </a:p>
          <a:p>
            <a:pPr lvl="0"/>
            <a:r>
              <a:rPr lang="en-US" dirty="0"/>
              <a:t>Employees held accountable for choices, not mistakes</a:t>
            </a:r>
          </a:p>
          <a:p>
            <a:pPr lvl="0"/>
            <a:r>
              <a:rPr lang="en-US" dirty="0"/>
              <a:t>Clear guidance about what is acceptable behavior and what is unacceptable behavior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r="37652"/>
          <a:stretch/>
        </p:blipFill>
        <p:spPr>
          <a:xfrm>
            <a:off x="-152400" y="0"/>
            <a:ext cx="2736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64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872" y="274638"/>
            <a:ext cx="6102928" cy="1143000"/>
          </a:xfrm>
        </p:spPr>
        <p:txBody>
          <a:bodyPr/>
          <a:lstStyle/>
          <a:p>
            <a:r>
              <a:rPr lang="en-US" dirty="0" smtClean="0"/>
              <a:t>Creating a Just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943600" cy="5105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Important for more than just reducing errors</a:t>
            </a:r>
          </a:p>
          <a:p>
            <a:pPr lvl="0"/>
            <a:r>
              <a:rPr lang="en-US" dirty="0" smtClean="0"/>
              <a:t>Human-beings have an innate sense of fairness and justice</a:t>
            </a:r>
          </a:p>
          <a:p>
            <a:pPr lvl="0"/>
            <a:r>
              <a:rPr lang="en-US" dirty="0" smtClean="0"/>
              <a:t>People want  to work and are happier in places where they perceive everyone is treated justly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r="37652"/>
          <a:stretch/>
        </p:blipFill>
        <p:spPr>
          <a:xfrm>
            <a:off x="-152400" y="0"/>
            <a:ext cx="2736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59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</p:spPr>
        <p:txBody>
          <a:bodyPr/>
          <a:lstStyle/>
          <a:p>
            <a:r>
              <a:rPr lang="en-US" dirty="0" smtClean="0"/>
              <a:t>It begins with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295400"/>
            <a:ext cx="6096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Leadership is a behavior, not a position</a:t>
            </a:r>
          </a:p>
          <a:p>
            <a:r>
              <a:rPr lang="en-US" dirty="0" smtClean="0"/>
              <a:t>People in positions of formal leadership who do not act as leaders hurt people and their organizations</a:t>
            </a:r>
          </a:p>
          <a:p>
            <a:r>
              <a:rPr lang="en-US" dirty="0" smtClean="0"/>
              <a:t>We need to discover person-centered leadership behaviors that lead to a just culture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r="37652"/>
          <a:stretch/>
        </p:blipFill>
        <p:spPr>
          <a:xfrm>
            <a:off x="-152400" y="0"/>
            <a:ext cx="2736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71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Person-Centered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295400"/>
            <a:ext cx="6096000" cy="54102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err="1" smtClean="0"/>
              <a:t>finleism</a:t>
            </a:r>
            <a:r>
              <a:rPr lang="en-US" dirty="0" smtClean="0"/>
              <a:t> </a:t>
            </a:r>
            <a:r>
              <a:rPr lang="en-US" dirty="0"/>
              <a:t>(noun</a:t>
            </a:r>
            <a:r>
              <a:rPr lang="en-US" dirty="0" smtClean="0"/>
              <a:t>)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/>
              <a:t>the act or process of defining something by what it is </a:t>
            </a:r>
            <a:r>
              <a:rPr lang="en-US" dirty="0" smtClean="0"/>
              <a:t>not</a:t>
            </a:r>
          </a:p>
          <a:p>
            <a:r>
              <a:rPr lang="en-US" dirty="0" smtClean="0"/>
              <a:t>Think of a time that you or someone you know was hurt or disappointed by a formal leader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4" r="37652"/>
          <a:stretch/>
        </p:blipFill>
        <p:spPr>
          <a:xfrm>
            <a:off x="-152400" y="0"/>
            <a:ext cx="2736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</TotalTime>
  <Words>1128</Words>
  <Application>Microsoft Office PowerPoint</Application>
  <PresentationFormat>On-screen Show (4:3)</PresentationFormat>
  <Paragraphs>189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Punitive Culture</vt:lpstr>
      <vt:lpstr>A Punitive Culture</vt:lpstr>
      <vt:lpstr>Just Culture</vt:lpstr>
      <vt:lpstr>To Err is Human…</vt:lpstr>
      <vt:lpstr>Creating a Just Culture</vt:lpstr>
      <vt:lpstr>Creating a Just Culture</vt:lpstr>
      <vt:lpstr>It begins with leadership</vt:lpstr>
      <vt:lpstr>Person-Centered Leadership</vt:lpstr>
      <vt:lpstr>No Blame Culture</vt:lpstr>
      <vt:lpstr>Creating a Just Culture</vt:lpstr>
      <vt:lpstr>Holding Yourself Accountable</vt:lpstr>
      <vt:lpstr>Holding Others Accountable</vt:lpstr>
      <vt:lpstr>Use only conditioned power</vt:lpstr>
      <vt:lpstr>Triple Crown Winners</vt:lpstr>
      <vt:lpstr>Develop standards for conduct</vt:lpstr>
      <vt:lpstr>Embrace conflict management</vt:lpstr>
      <vt:lpstr>Develop Principles for Ethical Decision-making</vt:lpstr>
      <vt:lpstr>Engage &amp; Empower</vt:lpstr>
      <vt:lpstr>Daniel Pink – Drive: The Surprising Truth About What Motivates Us</vt:lpstr>
      <vt:lpstr>Hire Nice People</vt:lpstr>
      <vt:lpstr>Advice for Formal Leaders</vt:lpstr>
      <vt:lpstr>Questions are powerful</vt:lpstr>
      <vt:lpstr>Creating a Just Culture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Fox, Nancy</dc:creator>
  <cp:lastModifiedBy>Fox, Nancy</cp:lastModifiedBy>
  <cp:revision>25</cp:revision>
  <cp:lastPrinted>2012-05-21T22:28:56Z</cp:lastPrinted>
  <dcterms:created xsi:type="dcterms:W3CDTF">2012-05-20T18:14:49Z</dcterms:created>
  <dcterms:modified xsi:type="dcterms:W3CDTF">2012-11-06T20:47:09Z</dcterms:modified>
</cp:coreProperties>
</file>