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9" r:id="rId5"/>
    <p:sldId id="265" r:id="rId6"/>
    <p:sldId id="260" r:id="rId7"/>
    <p:sldId id="261" r:id="rId8"/>
    <p:sldId id="264" r:id="rId9"/>
    <p:sldId id="266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6" r:id="rId20"/>
    <p:sldId id="277" r:id="rId21"/>
    <p:sldId id="275" r:id="rId22"/>
    <p:sldId id="274" r:id="rId23"/>
    <p:sldId id="278" r:id="rId24"/>
    <p:sldId id="279" r:id="rId25"/>
    <p:sldId id="280" r:id="rId26"/>
    <p:sldId id="281" r:id="rId27"/>
    <p:sldId id="284" r:id="rId28"/>
    <p:sldId id="296" r:id="rId29"/>
    <p:sldId id="297" r:id="rId30"/>
    <p:sldId id="298" r:id="rId31"/>
    <p:sldId id="282" r:id="rId32"/>
    <p:sldId id="292" r:id="rId33"/>
    <p:sldId id="293" r:id="rId34"/>
    <p:sldId id="294" r:id="rId35"/>
    <p:sldId id="295" r:id="rId36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1384CB-672D-40BE-9B04-4D75C7AD77EA}">
          <p14:sldIdLst>
            <p14:sldId id="256"/>
            <p14:sldId id="257"/>
            <p14:sldId id="259"/>
            <p14:sldId id="265"/>
            <p14:sldId id="260"/>
            <p14:sldId id="261"/>
            <p14:sldId id="264"/>
            <p14:sldId id="266"/>
            <p14:sldId id="262"/>
            <p14:sldId id="263"/>
            <p14:sldId id="267"/>
            <p14:sldId id="268"/>
            <p14:sldId id="269"/>
            <p14:sldId id="270"/>
            <p14:sldId id="271"/>
            <p14:sldId id="273"/>
            <p14:sldId id="272"/>
            <p14:sldId id="276"/>
            <p14:sldId id="277"/>
            <p14:sldId id="275"/>
            <p14:sldId id="274"/>
            <p14:sldId id="278"/>
            <p14:sldId id="279"/>
            <p14:sldId id="280"/>
            <p14:sldId id="281"/>
            <p14:sldId id="284"/>
            <p14:sldId id="296"/>
            <p14:sldId id="297"/>
            <p14:sldId id="298"/>
            <p14:sldId id="282"/>
            <p14:sldId id="292"/>
            <p14:sldId id="293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0469D1"/>
    <a:srgbClr val="000000"/>
    <a:srgbClr val="00499F"/>
    <a:srgbClr val="0CC1E0"/>
    <a:srgbClr val="1B00FE"/>
    <a:srgbClr val="FFFFFF"/>
    <a:srgbClr val="5D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693" autoAdjust="0"/>
    <p:restoredTop sz="9466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08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aoa.gov/aoaroot/aging_statistics/future_growth/docs/By_Age_Total_Popul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en-US"/>
              <a:t>Older Population by Age: 1900-2050 - Percent 60+, Percent 65+, and 85+</a:t>
            </a:r>
          </a:p>
        </c:rich>
      </c:tx>
      <c:layout>
        <c:manualLayout>
          <c:xMode val="edge"/>
          <c:yMode val="edge"/>
          <c:x val="0.19686822399790269"/>
          <c:y val="2.89855658513802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21319999344591E-2"/>
          <c:y val="0.16356140730421703"/>
          <c:w val="0.92281979999016883"/>
          <c:h val="0.67909039994662257"/>
        </c:manualLayout>
      </c:layout>
      <c:lineChart>
        <c:grouping val="standard"/>
        <c:varyColors val="0"/>
        <c:ser>
          <c:idx val="0"/>
          <c:order val="0"/>
          <c:tx>
            <c:v>% 60+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Lit>
              <c:formatCode>General</c:formatCode>
              <c:ptCount val="16"/>
              <c:pt idx="0">
                <c:v>1900</c:v>
              </c:pt>
              <c:pt idx="1">
                <c:v>1910</c:v>
              </c:pt>
              <c:pt idx="2">
                <c:v>1920</c:v>
              </c:pt>
              <c:pt idx="3">
                <c:v>1930</c:v>
              </c:pt>
              <c:pt idx="4">
                <c:v>1940</c:v>
              </c:pt>
              <c:pt idx="5">
                <c:v>1950</c:v>
              </c:pt>
              <c:pt idx="6">
                <c:v>1960</c:v>
              </c:pt>
              <c:pt idx="7">
                <c:v>1970</c:v>
              </c:pt>
              <c:pt idx="8">
                <c:v>1980</c:v>
              </c:pt>
              <c:pt idx="9">
                <c:v>1990</c:v>
              </c:pt>
              <c:pt idx="10">
                <c:v>2000</c:v>
              </c:pt>
              <c:pt idx="11">
                <c:v>2010</c:v>
              </c:pt>
              <c:pt idx="12">
                <c:v>2020</c:v>
              </c:pt>
              <c:pt idx="13">
                <c:v>2030</c:v>
              </c:pt>
              <c:pt idx="14">
                <c:v>2040</c:v>
              </c:pt>
              <c:pt idx="15">
                <c:v>2050</c:v>
              </c:pt>
            </c:numLit>
          </c:cat>
          <c:val>
            <c:numLit>
              <c:formatCode>General</c:formatCode>
              <c:ptCount val="16"/>
              <c:pt idx="0">
                <c:v>6.4109480886900452E-2</c:v>
              </c:pt>
              <c:pt idx="1">
                <c:v>6.7596659852998744E-2</c:v>
              </c:pt>
              <c:pt idx="2">
                <c:v>7.4883408538373483E-2</c:v>
              </c:pt>
              <c:pt idx="3">
                <c:v>8.4585624109142735E-2</c:v>
              </c:pt>
              <c:pt idx="4">
                <c:v>0.10441333951043906</c:v>
              </c:pt>
              <c:pt idx="5">
                <c:v>0.12162816778038049</c:v>
              </c:pt>
              <c:pt idx="6">
                <c:v>0.13217490227132048</c:v>
              </c:pt>
              <c:pt idx="7">
                <c:v>0.1410807567067712</c:v>
              </c:pt>
              <c:pt idx="8">
                <c:v>0.15730580102937153</c:v>
              </c:pt>
              <c:pt idx="9">
                <c:v>0.16830043021993488</c:v>
              </c:pt>
              <c:pt idx="10">
                <c:v>0.16273425673898984</c:v>
              </c:pt>
              <c:pt idx="11">
                <c:v>0.18369096775649271</c:v>
              </c:pt>
              <c:pt idx="12">
                <c:v>0.22207641181415813</c:v>
              </c:pt>
              <c:pt idx="13">
                <c:v>0.24678182830705964</c:v>
              </c:pt>
              <c:pt idx="14">
                <c:v>0.25083383663457864</c:v>
              </c:pt>
              <c:pt idx="15">
                <c:v>0.25520603175326301</c:v>
              </c:pt>
            </c:numLit>
          </c:val>
          <c:smooth val="0"/>
        </c:ser>
        <c:ser>
          <c:idx val="1"/>
          <c:order val="1"/>
          <c:tx>
            <c:v> % 65+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Lit>
              <c:formatCode>General</c:formatCode>
              <c:ptCount val="16"/>
              <c:pt idx="0">
                <c:v>1900</c:v>
              </c:pt>
              <c:pt idx="1">
                <c:v>1910</c:v>
              </c:pt>
              <c:pt idx="2">
                <c:v>1920</c:v>
              </c:pt>
              <c:pt idx="3">
                <c:v>1930</c:v>
              </c:pt>
              <c:pt idx="4">
                <c:v>1940</c:v>
              </c:pt>
              <c:pt idx="5">
                <c:v>1950</c:v>
              </c:pt>
              <c:pt idx="6">
                <c:v>1960</c:v>
              </c:pt>
              <c:pt idx="7">
                <c:v>1970</c:v>
              </c:pt>
              <c:pt idx="8">
                <c:v>1980</c:v>
              </c:pt>
              <c:pt idx="9">
                <c:v>1990</c:v>
              </c:pt>
              <c:pt idx="10">
                <c:v>2000</c:v>
              </c:pt>
              <c:pt idx="11">
                <c:v>2010</c:v>
              </c:pt>
              <c:pt idx="12">
                <c:v>2020</c:v>
              </c:pt>
              <c:pt idx="13">
                <c:v>2030</c:v>
              </c:pt>
              <c:pt idx="14">
                <c:v>2040</c:v>
              </c:pt>
              <c:pt idx="15">
                <c:v>2050</c:v>
              </c:pt>
            </c:numLit>
          </c:cat>
          <c:val>
            <c:numLit>
              <c:formatCode>General</c:formatCode>
              <c:ptCount val="16"/>
              <c:pt idx="0">
                <c:v>4.0528982169879595E-2</c:v>
              </c:pt>
              <c:pt idx="1">
                <c:v>4.2936980820249639E-2</c:v>
              </c:pt>
              <c:pt idx="2">
                <c:v>4.6664963911040476E-2</c:v>
              </c:pt>
              <c:pt idx="3">
                <c:v>5.4033801669721035E-2</c:v>
              </c:pt>
              <c:pt idx="4">
                <c:v>6.8497520297108663E-2</c:v>
              </c:pt>
              <c:pt idx="5">
                <c:v>8.1415024851191467E-2</c:v>
              </c:pt>
              <c:pt idx="6">
                <c:v>9.2347328563541761E-2</c:v>
              </c:pt>
              <c:pt idx="7">
                <c:v>9.8277439474279638E-2</c:v>
              </c:pt>
              <c:pt idx="8">
                <c:v>0.11278062733396307</c:v>
              </c:pt>
              <c:pt idx="9">
                <c:v>0.12496079771621567</c:v>
              </c:pt>
              <c:pt idx="10">
                <c:v>0.12433995920716931</c:v>
              </c:pt>
              <c:pt idx="11">
                <c:v>0.1296735034635258</c:v>
              </c:pt>
              <c:pt idx="12">
                <c:v>0.16053628286958788</c:v>
              </c:pt>
              <c:pt idx="13">
                <c:v>0.19302069054146676</c:v>
              </c:pt>
              <c:pt idx="14">
                <c:v>0.20026623608731559</c:v>
              </c:pt>
              <c:pt idx="15">
                <c:v>0.2016992779207763</c:v>
              </c:pt>
            </c:numLit>
          </c:val>
          <c:smooth val="1"/>
        </c:ser>
        <c:ser>
          <c:idx val="2"/>
          <c:order val="2"/>
          <c:tx>
            <c:v>% 85+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cat>
            <c:numLit>
              <c:formatCode>General</c:formatCode>
              <c:ptCount val="16"/>
              <c:pt idx="0">
                <c:v>1900</c:v>
              </c:pt>
              <c:pt idx="1">
                <c:v>1910</c:v>
              </c:pt>
              <c:pt idx="2">
                <c:v>1920</c:v>
              </c:pt>
              <c:pt idx="3">
                <c:v>1930</c:v>
              </c:pt>
              <c:pt idx="4">
                <c:v>1940</c:v>
              </c:pt>
              <c:pt idx="5">
                <c:v>1950</c:v>
              </c:pt>
              <c:pt idx="6">
                <c:v>1960</c:v>
              </c:pt>
              <c:pt idx="7">
                <c:v>1970</c:v>
              </c:pt>
              <c:pt idx="8">
                <c:v>1980</c:v>
              </c:pt>
              <c:pt idx="9">
                <c:v>1990</c:v>
              </c:pt>
              <c:pt idx="10">
                <c:v>2000</c:v>
              </c:pt>
              <c:pt idx="11">
                <c:v>2010</c:v>
              </c:pt>
              <c:pt idx="12">
                <c:v>2020</c:v>
              </c:pt>
              <c:pt idx="13">
                <c:v>2030</c:v>
              </c:pt>
              <c:pt idx="14">
                <c:v>2040</c:v>
              </c:pt>
              <c:pt idx="15">
                <c:v>2050</c:v>
              </c:pt>
            </c:numLit>
          </c:cat>
          <c:val>
            <c:numLit>
              <c:formatCode>General</c:formatCode>
              <c:ptCount val="16"/>
              <c:pt idx="0">
                <c:v>1.6053687742614647E-3</c:v>
              </c:pt>
              <c:pt idx="1">
                <c:v>1.815770016961684E-3</c:v>
              </c:pt>
              <c:pt idx="2">
                <c:v>1.9865482305531116E-3</c:v>
              </c:pt>
              <c:pt idx="3">
                <c:v>2.2154347383424966E-3</c:v>
              </c:pt>
              <c:pt idx="4">
                <c:v>2.7721027728622532E-3</c:v>
              </c:pt>
              <c:pt idx="5">
                <c:v>3.8288751600894511E-3</c:v>
              </c:pt>
              <c:pt idx="6">
                <c:v>5.1805959079426513E-3</c:v>
              </c:pt>
              <c:pt idx="7">
                <c:v>6.9305761871501512E-3</c:v>
              </c:pt>
              <c:pt idx="8">
                <c:v>9.8876166429775845E-3</c:v>
              </c:pt>
              <c:pt idx="9">
                <c:v>1.2146676852559206E-2</c:v>
              </c:pt>
              <c:pt idx="10">
                <c:v>1.5066341650617222E-2</c:v>
              </c:pt>
              <c:pt idx="11">
                <c:v>1.8537679743934398E-2</c:v>
              </c:pt>
              <c:pt idx="12">
                <c:v>1.9324110174083958E-2</c:v>
              </c:pt>
              <c:pt idx="13">
                <c:v>2.3416081220013707E-2</c:v>
              </c:pt>
              <c:pt idx="14">
                <c:v>3.5000184886171744E-2</c:v>
              </c:pt>
              <c:pt idx="15">
                <c:v>4.3374866176169105E-2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93088"/>
        <c:axId val="113259648"/>
      </c:lineChart>
      <c:catAx>
        <c:axId val="1111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132596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32596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1119308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026904653969887"/>
          <c:y val="0.65010483409524233"/>
          <c:w val="0.27516808581525032"/>
          <c:h val="5.590073414194758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3E3E3"/>
    </a:solidFill>
    <a:ln w="3175">
      <a:solidFill>
        <a:srgbClr val="000000"/>
      </a:solidFill>
      <a:prstDash val="solid"/>
    </a:ln>
  </c:spPr>
  <c:txPr>
    <a:bodyPr/>
    <a:lstStyle/>
    <a:p>
      <a:pPr>
        <a:defRPr sz="16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94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FB3565D-86F5-4761-84A7-1C23C1C779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10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DA83-5AE2-4153-9DA1-A3E686B7D8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8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69C60-9E03-4081-B113-4B2AC3CFD5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6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25D0-7459-4FB7-A6D1-400DFC47B6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0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433DB-0117-42F0-9D09-1702C64913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9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A4E9-C6FA-40B5-8B26-6E29055FCD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1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15AE-55F9-4F4E-B4FE-C56522D18D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9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8C66D-F013-460A-9F4A-46CF43737F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3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510DD-EF98-4739-92B7-7FC459BEA8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1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2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D5D75-7623-4E95-A21A-FED5060FFF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15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B6FA-5847-47DC-AB9E-AA8F7E5BEE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8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F7AF0-B620-4796-A696-2E758E97E2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9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73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2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1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20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19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2D78221-1D90-4053-AA69-FBE9279DBF3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293" y="5638800"/>
            <a:ext cx="8520112" cy="6477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5D8223"/>
                </a:solidFill>
              </a:rPr>
              <a:t>Developmental Aging: </a:t>
            </a:r>
            <a:br>
              <a:rPr lang="en-US" sz="2400" dirty="0" smtClean="0">
                <a:solidFill>
                  <a:srgbClr val="5D8223"/>
                </a:solidFill>
              </a:rPr>
            </a:br>
            <a:r>
              <a:rPr lang="en-US" sz="2400" dirty="0" smtClean="0">
                <a:solidFill>
                  <a:srgbClr val="5D8223"/>
                </a:solidFill>
              </a:rPr>
              <a:t>Discovering a New Old Age</a:t>
            </a:r>
            <a:endParaRPr lang="en-US" sz="2400" dirty="0">
              <a:solidFill>
                <a:srgbClr val="5D8223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354763"/>
            <a:ext cx="3527425" cy="503237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5D8223"/>
                </a:solidFill>
              </a:rPr>
              <a:t>Nancy Fox</a:t>
            </a:r>
            <a:endParaRPr lang="uk-UA" sz="2000" dirty="0">
              <a:solidFill>
                <a:srgbClr val="5D82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Developmental Aging</a:t>
            </a:r>
          </a:p>
          <a:p>
            <a:r>
              <a:rPr lang="en-US" dirty="0" smtClean="0"/>
              <a:t>Aging is a continued stage of growth and development </a:t>
            </a:r>
          </a:p>
          <a:p>
            <a:r>
              <a:rPr lang="en-US" dirty="0" smtClean="0"/>
              <a:t>Elders are not less or more than adults</a:t>
            </a:r>
          </a:p>
          <a:p>
            <a:r>
              <a:rPr lang="en-US" dirty="0" smtClean="0"/>
              <a:t>They are different</a:t>
            </a:r>
          </a:p>
          <a:p>
            <a:r>
              <a:rPr lang="en-US" dirty="0" smtClean="0"/>
              <a:t>Just as adults are different from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&amp; Becoming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“Anyone who stops learning is old, whether this happens at 20 or 80.  Anyone who keeps on learning not only remains “young”, but becomes constantly more </a:t>
            </a:r>
            <a:r>
              <a:rPr lang="en-US" u="sng" dirty="0" smtClean="0"/>
              <a:t>valuable </a:t>
            </a:r>
            <a:r>
              <a:rPr lang="en-US" dirty="0" smtClean="0"/>
              <a:t>regardless of physical ability.”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 Harvey Ullman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To understand developmental aging and helping our Elders to grow, we must understand about…</a:t>
            </a:r>
          </a:p>
          <a:p>
            <a:pPr marL="0" indent="0" algn="ctr">
              <a:buNone/>
            </a:pPr>
            <a:r>
              <a:rPr lang="en-US" sz="7200" u="sng" dirty="0" smtClean="0">
                <a:solidFill>
                  <a:schemeClr val="bg2">
                    <a:lumMod val="10000"/>
                  </a:schemeClr>
                </a:solidFill>
              </a:rPr>
              <a:t>DOING</a:t>
            </a:r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en-US" sz="7200" u="sng" dirty="0" smtClean="0">
                <a:solidFill>
                  <a:schemeClr val="bg2">
                    <a:lumMod val="10000"/>
                  </a:schemeClr>
                </a:solidFill>
              </a:rPr>
              <a:t>BEING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&amp; 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Doing = Being in relationship with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material world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457200" lvl="2"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chemeClr val="bg2">
                    <a:lumMod val="10000"/>
                  </a:schemeClr>
                </a:solidFill>
              </a:rPr>
              <a:t>I am DOING the dishes.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Being = Being in relationship with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non materials things.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chemeClr val="bg2">
                    <a:lumMod val="10000"/>
                  </a:schemeClr>
                </a:solidFill>
              </a:rPr>
              <a:t>BEING in love makes me feel happy.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18288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C66D-F013-460A-9F4A-46CF43737F2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 of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0"/>
            <a:ext cx="6778625" cy="4953000"/>
          </a:xfrm>
        </p:spPr>
        <p:txBody>
          <a:bodyPr/>
          <a:lstStyle/>
          <a:p>
            <a:r>
              <a:rPr lang="en-US" dirty="0" smtClean="0"/>
              <a:t>Doing, getting &amp; having are the only value</a:t>
            </a:r>
          </a:p>
          <a:p>
            <a:r>
              <a:rPr lang="en-US" dirty="0" smtClean="0"/>
              <a:t>Trampled boundaries – has already destroyed Elderhood – Adult forever</a:t>
            </a:r>
          </a:p>
          <a:p>
            <a:r>
              <a:rPr lang="en-US" dirty="0" smtClean="0"/>
              <a:t>Now encroaching itself into Childhood</a:t>
            </a:r>
          </a:p>
          <a:p>
            <a:r>
              <a:rPr lang="en-US" dirty="0" smtClean="0"/>
              <a:t>The standardization of our lives.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 of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education</a:t>
            </a:r>
          </a:p>
          <a:p>
            <a:r>
              <a:rPr lang="en-US" dirty="0" smtClean="0"/>
              <a:t>Medicating those who don’t fit</a:t>
            </a:r>
          </a:p>
          <a:p>
            <a:r>
              <a:rPr lang="en-US" dirty="0" smtClean="0"/>
              <a:t>16,000 nursing homes</a:t>
            </a:r>
          </a:p>
          <a:p>
            <a:r>
              <a:rPr lang="en-US" dirty="0" smtClean="0"/>
              <a:t>Medicating those who don’t fit</a:t>
            </a:r>
          </a:p>
          <a:p>
            <a:r>
              <a:rPr lang="en-US" dirty="0"/>
              <a:t>Can go anywhere in this country and find the same </a:t>
            </a:r>
            <a:r>
              <a:rPr lang="en-US" dirty="0" smtClean="0"/>
              <a:t>stores &amp; restaurants </a:t>
            </a:r>
            <a:r>
              <a:rPr lang="en-US" dirty="0"/>
              <a:t>– 7500 chain restaurants – </a:t>
            </a:r>
            <a:r>
              <a:rPr lang="en-US" sz="2000" dirty="0" smtClean="0"/>
              <a:t>(Cracker Barrel)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Elders have their own station and noble purpose</a:t>
            </a:r>
          </a:p>
          <a:p>
            <a:r>
              <a:rPr lang="en-US" dirty="0" smtClean="0"/>
              <a:t>Many other countries and some cultures within the US hold Elderhood as a place of honor and respect.</a:t>
            </a:r>
          </a:p>
          <a:p>
            <a:r>
              <a:rPr lang="en-US" dirty="0"/>
              <a:t>“When an Elder dies, a library is lost.” – African Proverb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1423"/>
            <a:ext cx="6707187" cy="1143000"/>
          </a:xfrm>
        </p:spPr>
        <p:txBody>
          <a:bodyPr/>
          <a:lstStyle/>
          <a:p>
            <a:r>
              <a:rPr lang="en-US" dirty="0" smtClean="0"/>
              <a:t>Live Oak</a:t>
            </a:r>
            <a:br>
              <a:rPr lang="en-US" dirty="0" smtClean="0"/>
            </a:br>
            <a:r>
              <a:rPr lang="en-US" dirty="0" smtClean="0"/>
              <a:t>Definition of an Elder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371600"/>
            <a:ext cx="7083425" cy="5410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An elder is a person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Who is still growing,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Still a learner,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Still with potential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Whose life continues to have within it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Promise for and connection to the future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An elder is still in pursuit of happiness,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Joy and pleasure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And her or his birthright to these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Remains intact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Oak </a:t>
            </a:r>
            <a:br>
              <a:rPr lang="en-US" dirty="0" smtClean="0"/>
            </a:br>
            <a:r>
              <a:rPr lang="en-US" dirty="0" smtClean="0"/>
              <a:t>Definition of an Elder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828800"/>
            <a:ext cx="6778625" cy="42973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Moreover, an elder is a person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deserves respect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honor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whose work it is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</a:t>
            </a:r>
            <a:r>
              <a:rPr lang="en-US" dirty="0" smtClean="0"/>
              <a:t>synthesize wisdom from long life experience and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Formulate this into a legacy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For future generations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60350"/>
            <a:ext cx="5089525" cy="95885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5D8223"/>
                </a:solidFill>
              </a:rPr>
              <a:t>An Ageist </a:t>
            </a:r>
            <a:br>
              <a:rPr lang="en-US" sz="4000" dirty="0" smtClean="0">
                <a:solidFill>
                  <a:srgbClr val="5D8223"/>
                </a:solidFill>
              </a:rPr>
            </a:br>
            <a:r>
              <a:rPr lang="en-US" sz="4000" dirty="0" smtClean="0">
                <a:solidFill>
                  <a:srgbClr val="5D8223"/>
                </a:solidFill>
              </a:rPr>
              <a:t>Society</a:t>
            </a:r>
            <a:endParaRPr lang="uk-UA" sz="4000" dirty="0">
              <a:solidFill>
                <a:srgbClr val="5D8223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43200"/>
            <a:ext cx="8137525" cy="385445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Daily, in America we are witness to, or even unwitting participants in, cruel imagery, jokes, language, and attitudes directed at older people</a:t>
            </a:r>
          </a:p>
          <a:p>
            <a:pPr marL="0" indent="0">
              <a:buNone/>
            </a:pPr>
            <a:endParaRPr lang="en-US" sz="3200" dirty="0" smtClean="0">
              <a:effectLst/>
            </a:endParaRPr>
          </a:p>
          <a:p>
            <a:r>
              <a:rPr lang="en-US" sz="3200" dirty="0" smtClean="0"/>
              <a:t>Even old people are ageist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Life Developmental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0"/>
            <a:ext cx="6778625" cy="5029200"/>
          </a:xfrm>
        </p:spPr>
        <p:txBody>
          <a:bodyPr/>
          <a:lstStyle/>
          <a:p>
            <a:r>
              <a:rPr lang="en-US" dirty="0" smtClean="0"/>
              <a:t>Peacemaker</a:t>
            </a:r>
          </a:p>
          <a:p>
            <a:pPr lvl="1"/>
            <a:r>
              <a:rPr lang="en-US" dirty="0" smtClean="0"/>
              <a:t>Making peace with self, family, &amp; in the world</a:t>
            </a:r>
          </a:p>
          <a:p>
            <a:r>
              <a:rPr lang="en-US" dirty="0" smtClean="0"/>
              <a:t>Wisdom Giver</a:t>
            </a:r>
          </a:p>
          <a:p>
            <a:pPr lvl="1"/>
            <a:r>
              <a:rPr lang="en-US" dirty="0" smtClean="0"/>
              <a:t>Story-Telling - how to solve the problems of daily life</a:t>
            </a:r>
          </a:p>
          <a:p>
            <a:r>
              <a:rPr lang="en-US" dirty="0" smtClean="0"/>
              <a:t>Legacy Creator</a:t>
            </a:r>
          </a:p>
          <a:p>
            <a:pPr lvl="1"/>
            <a:r>
              <a:rPr lang="en-US" dirty="0" smtClean="0"/>
              <a:t>Of a life lived that can serve others and be handed down to those not yet born</a:t>
            </a:r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Restoring Elderhood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De-institutionalizing Care</a:t>
            </a:r>
          </a:p>
          <a:p>
            <a:pPr marL="0" indent="0">
              <a:buNone/>
            </a:pPr>
            <a:r>
              <a:rPr lang="en-US" dirty="0" smtClean="0"/>
              <a:t>Aging in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707187" cy="533400"/>
          </a:xfrm>
        </p:spPr>
        <p:txBody>
          <a:bodyPr/>
          <a:lstStyle/>
          <a:p>
            <a:r>
              <a:rPr lang="en-US" sz="4000" dirty="0" smtClean="0"/>
              <a:t>De-institutionalizing Care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685800"/>
            <a:ext cx="7239000" cy="6019800"/>
          </a:xfrm>
        </p:spPr>
        <p:txBody>
          <a:bodyPr/>
          <a:lstStyle/>
          <a:p>
            <a:r>
              <a:rPr lang="en-US" dirty="0" smtClean="0"/>
              <a:t>The Total Institution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All aspects of life are conducted in the same place and under the same authority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Each phase of daily activity is carried on in the immediate company of a large batch of others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All phases of the day’s activities are tightly scheduled, one leading into the next, the whole sequence imposed from above by a system of formal ruling and a body of officials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The various enforced activities are brought together into one rational plan purportedly designed to fulfill the official aims of the institution  </a:t>
            </a:r>
            <a:r>
              <a:rPr lang="en-US" sz="1600" dirty="0" smtClean="0"/>
              <a:t>The name of the book?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7239000" cy="1470025"/>
          </a:xfrm>
        </p:spPr>
        <p:txBody>
          <a:bodyPr/>
          <a:lstStyle/>
          <a:p>
            <a:r>
              <a:rPr lang="en-US" sz="8000" dirty="0" smtClean="0"/>
              <a:t>ASYLUMS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DA83-5AE2-4153-9DA1-A3E686B7D8D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social movement</a:t>
            </a:r>
          </a:p>
          <a:p>
            <a:r>
              <a:rPr lang="en-US" dirty="0" smtClean="0"/>
              <a:t>Person-centered care</a:t>
            </a:r>
          </a:p>
          <a:p>
            <a:r>
              <a:rPr lang="en-US" dirty="0" smtClean="0"/>
              <a:t>De-institutionalizes care environments &amp; care practices </a:t>
            </a:r>
          </a:p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ostly it breaks us out of our institutional </a:t>
            </a:r>
            <a:r>
              <a:rPr lang="en-US" sz="2800" dirty="0" smtClean="0"/>
              <a:t>(Cult of Adulthood) </a:t>
            </a:r>
            <a:r>
              <a:rPr lang="en-US" dirty="0" smtClean="0"/>
              <a:t>thinking.</a:t>
            </a:r>
          </a:p>
          <a:p>
            <a:r>
              <a:rPr lang="en-US" dirty="0" smtClean="0"/>
              <a:t>Began in Nursing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 Person’s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295400"/>
            <a:ext cx="6778625" cy="5410200"/>
          </a:xfrm>
        </p:spPr>
        <p:txBody>
          <a:bodyPr/>
          <a:lstStyle/>
          <a:p>
            <a:r>
              <a:rPr lang="en-US" dirty="0" smtClean="0"/>
              <a:t>Can become an institution if an Elder needs care and:</a:t>
            </a:r>
          </a:p>
          <a:p>
            <a:pPr lvl="1"/>
            <a:r>
              <a:rPr lang="en-US" sz="2400" dirty="0" smtClean="0"/>
              <a:t>All of the focus is on DOING, not BEING</a:t>
            </a:r>
          </a:p>
          <a:p>
            <a:pPr lvl="1"/>
            <a:r>
              <a:rPr lang="en-US" sz="2400" dirty="0" smtClean="0"/>
              <a:t>All care is focused on the human body and the human spirit is left to wither and die</a:t>
            </a:r>
          </a:p>
          <a:p>
            <a:pPr lvl="1"/>
            <a:r>
              <a:rPr lang="en-US" sz="2400" dirty="0" smtClean="0"/>
              <a:t>All decision-making authority is removed from the Elder</a:t>
            </a:r>
          </a:p>
          <a:p>
            <a:pPr lvl="1"/>
            <a:r>
              <a:rPr lang="en-US" sz="2400" dirty="0" smtClean="0"/>
              <a:t>The Elder is isolated away from her community &amp; the larger living world</a:t>
            </a:r>
          </a:p>
          <a:p>
            <a:pPr lvl="1"/>
            <a:r>
              <a:rPr lang="en-US" sz="2400" dirty="0" smtClean="0"/>
              <a:t>The opportunity to give care is removed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524000"/>
            <a:ext cx="6778625" cy="4602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Vs.</a:t>
            </a:r>
          </a:p>
          <a:p>
            <a:pPr marL="0" indent="0" algn="ctr">
              <a:buNone/>
            </a:pPr>
            <a:r>
              <a:rPr lang="en-US" sz="4400" dirty="0" smtClean="0"/>
              <a:t>Aging in Place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Model for Skilled Nursing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Green House Model</a:t>
            </a:r>
            <a:r>
              <a:rPr lang="en-US" baseline="30000" dirty="0" smtClean="0"/>
              <a:t>®</a:t>
            </a:r>
          </a:p>
          <a:p>
            <a:r>
              <a:rPr lang="en-US" dirty="0" smtClean="0"/>
              <a:t>Small Houses</a:t>
            </a:r>
          </a:p>
          <a:p>
            <a:pPr lvl="1"/>
            <a:r>
              <a:rPr lang="en-US" dirty="0" smtClean="0"/>
              <a:t>Private rooms with Private Baths</a:t>
            </a:r>
          </a:p>
          <a:p>
            <a:pPr lvl="1"/>
            <a:r>
              <a:rPr lang="en-US" dirty="0" smtClean="0"/>
              <a:t>Centered around a central hearth area</a:t>
            </a:r>
          </a:p>
          <a:p>
            <a:pPr lvl="1"/>
            <a:r>
              <a:rPr lang="en-US" dirty="0" smtClean="0"/>
              <a:t>Open dining and kitchen</a:t>
            </a:r>
            <a:endParaRPr lang="en-CA" dirty="0" smtClean="0"/>
          </a:p>
          <a:p>
            <a:r>
              <a:rPr lang="en-US" dirty="0" smtClean="0"/>
              <a:t>Life is not centered around medical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48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Mirasol Campus - Loveland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Partnering with the Housing Authority of the City of Loveland</a:t>
            </a:r>
          </a:p>
          <a:p>
            <a:r>
              <a:rPr lang="en-US" dirty="0" smtClean="0"/>
              <a:t>Building 6 Green House homes on their independent living campus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7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0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07188" cy="1143000"/>
          </a:xfrm>
        </p:spPr>
        <p:txBody>
          <a:bodyPr/>
          <a:lstStyle/>
          <a:p>
            <a:pPr algn="l"/>
            <a:r>
              <a:rPr lang="en-US" dirty="0" smtClean="0"/>
              <a:t>Declinist View of Aging</a:t>
            </a:r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908175" y="1524000"/>
            <a:ext cx="6778625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itchFamily="34" charset="-127"/>
              </a:rPr>
              <a:t>Aging is bad</a:t>
            </a: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u="sng" dirty="0" smtClean="0">
                <a:ea typeface="굴림" pitchFamily="34" charset="-127"/>
              </a:rPr>
              <a:t>Elderly</a:t>
            </a:r>
            <a:r>
              <a:rPr lang="en-US" altLang="ko-KR" dirty="0" smtClean="0">
                <a:ea typeface="굴림" pitchFamily="34" charset="-127"/>
              </a:rPr>
              <a:t> – a bundle of negative stereotypes about older people</a:t>
            </a:r>
          </a:p>
          <a:p>
            <a:pPr>
              <a:lnSpc>
                <a:spcPct val="80000"/>
              </a:lnSpc>
            </a:pPr>
            <a:endParaRPr lang="en-US" altLang="ko-KR" dirty="0" smtClean="0"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itchFamily="34" charset="-127"/>
              </a:rPr>
              <a:t>Black balloons on your 40</a:t>
            </a:r>
            <a:r>
              <a:rPr lang="en-US" altLang="ko-KR" baseline="30000" dirty="0" smtClean="0">
                <a:ea typeface="굴림" pitchFamily="34" charset="-127"/>
              </a:rPr>
              <a:t>th</a:t>
            </a:r>
            <a:r>
              <a:rPr lang="en-US" altLang="ko-KR" dirty="0" smtClean="0">
                <a:ea typeface="굴림" pitchFamily="34" charset="-127"/>
              </a:rPr>
              <a:t> birthday, coffins on your 50</a:t>
            </a:r>
            <a:r>
              <a:rPr lang="en-US" altLang="ko-KR" baseline="30000" dirty="0" smtClean="0">
                <a:ea typeface="굴림" pitchFamily="34" charset="-127"/>
              </a:rPr>
              <a:t>th</a:t>
            </a:r>
            <a:r>
              <a:rPr lang="en-US" altLang="ko-KR" dirty="0" smtClean="0">
                <a:ea typeface="굴림" pitchFamily="34" charset="-127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ko-KR" dirty="0"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The only GOOD old person is an old person who…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Colorado Culture Change Coalition</a:t>
            </a:r>
          </a:p>
          <a:p>
            <a:r>
              <a:rPr lang="en-US" dirty="0" smtClean="0"/>
              <a:t>Not-for-profit organization dedicated to changing the culture of aging and disability by transforming care environment</a:t>
            </a:r>
          </a:p>
          <a:p>
            <a:r>
              <a:rPr lang="en-US" dirty="0" smtClean="0"/>
              <a:t>www.coculturechange.org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Old People are Coming!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177427"/>
              </p:ext>
            </p:extLst>
          </p:nvPr>
        </p:nvGraphicFramePr>
        <p:xfrm>
          <a:off x="381000" y="1600200"/>
          <a:ext cx="8458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0"/>
            <a:ext cx="677862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hoard of locusts?</a:t>
            </a:r>
          </a:p>
          <a:p>
            <a:pPr marL="0" indent="0" algn="ctr">
              <a:buNone/>
            </a:pPr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 marL="0" indent="0" algn="ctr">
              <a:buNone/>
            </a:pPr>
            <a:r>
              <a:rPr lang="en-US" dirty="0" smtClean="0"/>
              <a:t>The greatest opportunity our society has had to solve many of our problems?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457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latin typeface="+mj-lt"/>
              </a:rPr>
              <a:t>What do you see?</a:t>
            </a:r>
            <a:endParaRPr lang="en-US" sz="4800" b="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Up to all of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we restore Elderhood to its proper place of honor and reap its rewards?</a:t>
            </a:r>
          </a:p>
          <a:p>
            <a:r>
              <a:rPr lang="en-US" dirty="0" smtClean="0"/>
              <a:t>Or will we continue to promulgate the Cult of Adulthood?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choose </a:t>
            </a:r>
            <a:r>
              <a:rPr lang="en-US" dirty="0"/>
              <a:t>w</a:t>
            </a:r>
            <a:r>
              <a:rPr lang="en-US" dirty="0" smtClean="0"/>
              <a:t>isely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5924021" cy="4443016"/>
          </a:xfrm>
        </p:spPr>
      </p:pic>
      <p:sp>
        <p:nvSpPr>
          <p:cNvPr id="5" name="TextBox 4"/>
          <p:cNvSpPr txBox="1"/>
          <p:nvPr/>
        </p:nvSpPr>
        <p:spPr>
          <a:xfrm>
            <a:off x="2362200" y="6019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/>
              <a:t>Nicolas Fox, Future Elder</a:t>
            </a:r>
            <a:endParaRPr lang="en-US" sz="3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like a young person!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6007413" cy="46967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Anti-Aging: </a:t>
            </a:r>
            <a:br>
              <a:rPr lang="en-US" dirty="0" smtClean="0"/>
            </a:br>
            <a:r>
              <a:rPr lang="en-US" dirty="0" smtClean="0"/>
              <a:t>A Booming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spent &gt;$30 billion on anti-aging products last year</a:t>
            </a:r>
          </a:p>
          <a:p>
            <a:r>
              <a:rPr lang="en-US" dirty="0" smtClean="0"/>
              <a:t>That is expected to rise to $70 billion in the next 30 months </a:t>
            </a:r>
          </a:p>
          <a:p>
            <a:r>
              <a:rPr lang="en-US" dirty="0" smtClean="0"/>
              <a:t>All in an effort to not have wrinkles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0"/>
            <a:ext cx="6707187" cy="1219200"/>
          </a:xfrm>
        </p:spPr>
        <p:txBody>
          <a:bodyPr/>
          <a:lstStyle/>
          <a:p>
            <a:r>
              <a:rPr lang="en-US" dirty="0" smtClean="0"/>
              <a:t>Aging “Remedies”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143000"/>
            <a:ext cx="7007225" cy="5638800"/>
          </a:xfrm>
        </p:spPr>
        <p:txBody>
          <a:bodyPr/>
          <a:lstStyle/>
          <a:p>
            <a:r>
              <a:rPr lang="en-US" sz="3000" dirty="0" smtClean="0"/>
              <a:t>Anti-aging creams don’t </a:t>
            </a:r>
            <a:r>
              <a:rPr lang="en-US" sz="3000" dirty="0"/>
              <a:t>w</a:t>
            </a:r>
            <a:r>
              <a:rPr lang="en-US" sz="3000" dirty="0" smtClean="0"/>
              <a:t>ork – they have been proven to reduce wrinkle depth by less than 10%</a:t>
            </a:r>
          </a:p>
          <a:p>
            <a:r>
              <a:rPr lang="en-US" sz="3000" dirty="0" smtClean="0"/>
              <a:t>Botox – a diluted form of a deadly toxin – 1 gram could kill 1 million people – temporary and paralyzing</a:t>
            </a:r>
          </a:p>
          <a:p>
            <a:r>
              <a:rPr lang="en-US" sz="3000" dirty="0" smtClean="0"/>
              <a:t>Surest method of wrinkle prevention is…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219201"/>
            <a:ext cx="6629400" cy="2381250"/>
          </a:xfrm>
        </p:spPr>
        <p:txBody>
          <a:bodyPr/>
          <a:lstStyle/>
          <a:p>
            <a:r>
              <a:rPr lang="en-US" dirty="0" smtClean="0"/>
              <a:t>… Death at an early 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DA83-5AE2-4153-9DA1-A3E686B7D8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Declinist’s</a:t>
            </a:r>
            <a:r>
              <a:rPr lang="en-US" dirty="0" smtClean="0"/>
              <a:t>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led us to create and inhabit a constellation of programs, services, and facilities that attempt to mitigate aging by dealing with decline.</a:t>
            </a:r>
          </a:p>
          <a:p>
            <a:r>
              <a:rPr lang="en-US" dirty="0" smtClean="0"/>
              <a:t>“Long-Term Care” - dreadful hopelessness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274638"/>
            <a:ext cx="7086600" cy="1143000"/>
          </a:xfrm>
        </p:spPr>
        <p:txBody>
          <a:bodyPr/>
          <a:lstStyle/>
          <a:p>
            <a:r>
              <a:rPr lang="en-US" dirty="0" smtClean="0"/>
              <a:t>A question for all of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are old </a:t>
            </a:r>
            <a:r>
              <a:rPr lang="en-US" sz="3600" dirty="0"/>
              <a:t>p</a:t>
            </a:r>
            <a:r>
              <a:rPr lang="en-US" sz="3600" dirty="0" smtClean="0"/>
              <a:t>eople for?</a:t>
            </a:r>
            <a:endParaRPr lang="en-US" sz="3600" dirty="0"/>
          </a:p>
        </p:txBody>
      </p:sp>
      <p:pic>
        <p:nvPicPr>
          <p:cNvPr id="4" name="Picture 4" descr="Woman &amp; Sun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98" y="2819400"/>
            <a:ext cx="513040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9C60-9E03-4081-B113-4B2AC3CFD5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472</TotalTime>
  <Words>1027</Words>
  <Application>Microsoft Office PowerPoint</Application>
  <PresentationFormat>On-screen Show (4:3)</PresentationFormat>
  <Paragraphs>171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template</vt:lpstr>
      <vt:lpstr>Custom Design</vt:lpstr>
      <vt:lpstr>Developmental Aging:  Discovering a New Old Age</vt:lpstr>
      <vt:lpstr>An Ageist  Society</vt:lpstr>
      <vt:lpstr>Declinist View of Aging</vt:lpstr>
      <vt:lpstr>Acts like a young person!</vt:lpstr>
      <vt:lpstr>Anti-Aging:  A Booming Market</vt:lpstr>
      <vt:lpstr>Aging “Remedies”</vt:lpstr>
      <vt:lpstr>… Death at an early age</vt:lpstr>
      <vt:lpstr>The Declinist’s View</vt:lpstr>
      <vt:lpstr>A question for all of us…</vt:lpstr>
      <vt:lpstr>A New View</vt:lpstr>
      <vt:lpstr>Growing &amp; Becoming</vt:lpstr>
      <vt:lpstr>Developmental Aging</vt:lpstr>
      <vt:lpstr>Doing &amp; Being</vt:lpstr>
      <vt:lpstr>PowerPoint Presentation</vt:lpstr>
      <vt:lpstr>The Cult of Adulthood</vt:lpstr>
      <vt:lpstr>The Cult of Adulthood</vt:lpstr>
      <vt:lpstr>Elderhood</vt:lpstr>
      <vt:lpstr>Live Oak Definition of an Elder</vt:lpstr>
      <vt:lpstr>Live Oak  Definition of an Elder</vt:lpstr>
      <vt:lpstr>Late Life Developmental Tasks</vt:lpstr>
      <vt:lpstr>Restoring Elderhood</vt:lpstr>
      <vt:lpstr>De-institutionalizing Care</vt:lpstr>
      <vt:lpstr>ASYLUMS</vt:lpstr>
      <vt:lpstr>Culture Change</vt:lpstr>
      <vt:lpstr>Even a Person’s Home</vt:lpstr>
      <vt:lpstr>Aging in Community</vt:lpstr>
      <vt:lpstr>A New Model for Skilled Nursing</vt:lpstr>
      <vt:lpstr>Mirasol Campus - Loveland</vt:lpstr>
      <vt:lpstr>PowerPoint Presentation</vt:lpstr>
      <vt:lpstr>CCCC</vt:lpstr>
      <vt:lpstr>The Old People are Coming!</vt:lpstr>
      <vt:lpstr>PowerPoint Presentation</vt:lpstr>
      <vt:lpstr>It’s Up to all of Us</vt:lpstr>
      <vt:lpstr>Please choose wisely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Fox, Nancy</dc:creator>
  <cp:lastModifiedBy>Fox, Nancy</cp:lastModifiedBy>
  <cp:revision>45</cp:revision>
  <cp:lastPrinted>2013-05-15T18:54:56Z</cp:lastPrinted>
  <dcterms:created xsi:type="dcterms:W3CDTF">2012-02-08T16:59:01Z</dcterms:created>
  <dcterms:modified xsi:type="dcterms:W3CDTF">2013-05-15T19:02:48Z</dcterms:modified>
</cp:coreProperties>
</file>